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oboto"/>
      <p:regular r:id="rId22"/>
      <p:bold r:id="rId23"/>
      <p:italic r:id="rId24"/>
      <p:boldItalic r:id="rId25"/>
    </p:embeddedFont>
    <p:embeddedFont>
      <p:font typeface="Nunito"/>
      <p:regular r:id="rId26"/>
      <p:bold r:id="rId27"/>
      <p:italic r:id="rId28"/>
      <p:boldItalic r:id="rId29"/>
    </p:embeddedFont>
    <p:embeddedFont>
      <p:font typeface="Maven Pro"/>
      <p:regular r:id="rId30"/>
      <p:bold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regular.fntdata"/><Relationship Id="rId21" Type="http://schemas.openxmlformats.org/officeDocument/2006/relationships/slide" Target="slides/slide16.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regular.fntdata"/><Relationship Id="rId25" Type="http://schemas.openxmlformats.org/officeDocument/2006/relationships/font" Target="fonts/Roboto-boldItalic.fntdata"/><Relationship Id="rId28" Type="http://schemas.openxmlformats.org/officeDocument/2006/relationships/font" Target="fonts/Nunito-italic.fntdata"/><Relationship Id="rId27" Type="http://schemas.openxmlformats.org/officeDocument/2006/relationships/font" Target="fonts/Nuni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avenPro-bold.fntdata"/><Relationship Id="rId30" Type="http://schemas.openxmlformats.org/officeDocument/2006/relationships/font" Target="fonts/MavenPro-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2c00d31275_0_1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2c00d31275_0_1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2c2eb3858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2c2eb3858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2c2eb3858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2c2eb3858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2c2eb3858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2c2eb3858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2c3c2b70b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2c3c2b70b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2c3c2b70b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2c3c2b70b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146d01904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146d01904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2c00d31275_0_1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2c00d31275_0_1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146d01931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146d01931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2c00d31275_6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2c00d31275_6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2c9a17b96f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2c9a17b96f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2c00d31275_0_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2c00d31275_0_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2c00d31275_0_1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2c00d31275_0_1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2c00d31275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2c00d31275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2c00d31275_0_1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2c00d31275_0_1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caroll-carolll.shinyapps.io/AirQualityBeijin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s://caroll-carolll.shinyapps.io/AirQualityBeijin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archive.ics.uci.edu/ml/datasets/Beijing+Multi-Site+Air-Quality+Dat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577750" y="1078475"/>
            <a:ext cx="5175600" cy="1872900"/>
          </a:xfrm>
          <a:prstGeom prst="rect">
            <a:avLst/>
          </a:prstGeom>
        </p:spPr>
        <p:txBody>
          <a:bodyPr anchorCtr="0" anchor="ctr" bIns="91425" lIns="91425" spcFirstLastPara="1" rIns="91425" wrap="square" tIns="91425">
            <a:normAutofit/>
          </a:bodyPr>
          <a:lstStyle/>
          <a:p>
            <a:pPr indent="0" lvl="0" marL="0" rtl="0" algn="l">
              <a:lnSpc>
                <a:spcPct val="115000"/>
              </a:lnSpc>
              <a:spcBef>
                <a:spcPts val="1200"/>
              </a:spcBef>
              <a:spcAft>
                <a:spcPts val="0"/>
              </a:spcAft>
              <a:buNone/>
            </a:pPr>
            <a:r>
              <a:t/>
            </a:r>
            <a:endParaRPr sz="1200">
              <a:solidFill>
                <a:srgbClr val="000000"/>
              </a:solidFill>
              <a:highlight>
                <a:srgbClr val="FFFFFF"/>
              </a:highlight>
              <a:latin typeface="Arial"/>
              <a:ea typeface="Arial"/>
              <a:cs typeface="Arial"/>
              <a:sym typeface="Arial"/>
            </a:endParaRPr>
          </a:p>
          <a:p>
            <a:pPr indent="0" lvl="0" marL="0" rtl="0" algn="l">
              <a:spcBef>
                <a:spcPts val="1200"/>
              </a:spcBef>
              <a:spcAft>
                <a:spcPts val="0"/>
              </a:spcAft>
              <a:buNone/>
            </a:pPr>
            <a:r>
              <a:rPr lang="zh-CN"/>
              <a:t>Air Quality in bejing</a:t>
            </a:r>
            <a:endParaRPr/>
          </a:p>
        </p:txBody>
      </p:sp>
      <p:sp>
        <p:nvSpPr>
          <p:cNvPr id="278" name="Google Shape;278;p13"/>
          <p:cNvSpPr txBox="1"/>
          <p:nvPr>
            <p:ph idx="1" type="subTitle"/>
          </p:nvPr>
        </p:nvSpPr>
        <p:spPr>
          <a:xfrm>
            <a:off x="888250" y="3168025"/>
            <a:ext cx="5565900" cy="6954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zh-CN"/>
              <a:t>Team KFCB</a:t>
            </a:r>
            <a:endParaRPr/>
          </a:p>
          <a:p>
            <a:pPr indent="0" lvl="0" marL="0" rtl="0" algn="l">
              <a:spcBef>
                <a:spcPts val="0"/>
              </a:spcBef>
              <a:spcAft>
                <a:spcPts val="0"/>
              </a:spcAft>
              <a:buNone/>
            </a:pPr>
            <a:r>
              <a:rPr lang="zh-CN"/>
              <a:t>Team members: Lin Bai Kaitong Lu Sungmin Ko Yuqiao Feng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22"/>
          <p:cNvSpPr txBox="1"/>
          <p:nvPr>
            <p:ph type="ctrTitle"/>
          </p:nvPr>
        </p:nvSpPr>
        <p:spPr>
          <a:xfrm>
            <a:off x="679875" y="316694"/>
            <a:ext cx="4255500" cy="998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zh-CN"/>
              <a:t>Modeling </a:t>
            </a:r>
            <a:endParaRPr/>
          </a:p>
        </p:txBody>
      </p:sp>
      <p:sp>
        <p:nvSpPr>
          <p:cNvPr id="338" name="Google Shape;338;p22"/>
          <p:cNvSpPr txBox="1"/>
          <p:nvPr>
            <p:ph idx="1" type="subTitle"/>
          </p:nvPr>
        </p:nvSpPr>
        <p:spPr>
          <a:xfrm>
            <a:off x="1034325" y="1260300"/>
            <a:ext cx="7007700" cy="2803200"/>
          </a:xfrm>
          <a:prstGeom prst="rect">
            <a:avLst/>
          </a:prstGeom>
        </p:spPr>
        <p:txBody>
          <a:bodyPr anchorCtr="0" anchor="t" bIns="91425" lIns="91425" spcFirstLastPara="1" rIns="91425" wrap="square" tIns="91425">
            <a:noAutofit/>
          </a:bodyPr>
          <a:lstStyle/>
          <a:p>
            <a:pPr indent="-304800" lvl="0" marL="457200" marR="0" rtl="0" algn="l">
              <a:lnSpc>
                <a:spcPct val="115000"/>
              </a:lnSpc>
              <a:spcBef>
                <a:spcPts val="0"/>
              </a:spcBef>
              <a:spcAft>
                <a:spcPts val="0"/>
              </a:spcAft>
              <a:buSzPts val="1200"/>
              <a:buChar char="●"/>
            </a:pPr>
            <a:r>
              <a:rPr lang="zh-CN" sz="1200"/>
              <a:t>The main purpose of  modeling is to analyze the relationship between a dependent variable (also called the response variable or the outcome variable) and one or more independent variables (also called predictor variables or explanatory variables). </a:t>
            </a:r>
            <a:endParaRPr sz="1200"/>
          </a:p>
          <a:p>
            <a:pPr indent="-304800" lvl="0" marL="457200" marR="0" rtl="0" algn="l">
              <a:lnSpc>
                <a:spcPct val="115000"/>
              </a:lnSpc>
              <a:spcBef>
                <a:spcPts val="0"/>
              </a:spcBef>
              <a:spcAft>
                <a:spcPts val="0"/>
              </a:spcAft>
              <a:buSzPts val="1200"/>
              <a:buChar char="●"/>
            </a:pPr>
            <a:r>
              <a:rPr lang="zh-CN" sz="1200"/>
              <a:t>Regression analysis can help us understand how changes in the independent variables are associated with changes in the dependent variable.</a:t>
            </a:r>
            <a:endParaRPr sz="1200"/>
          </a:p>
          <a:p>
            <a:pPr indent="-304800" lvl="0" marL="457200" marR="0" rtl="0" algn="l">
              <a:lnSpc>
                <a:spcPct val="115000"/>
              </a:lnSpc>
              <a:spcBef>
                <a:spcPts val="0"/>
              </a:spcBef>
              <a:spcAft>
                <a:spcPts val="0"/>
              </a:spcAft>
              <a:buSzPts val="1200"/>
              <a:buChar char="●"/>
            </a:pPr>
            <a:r>
              <a:rPr lang="zh-CN" sz="1200"/>
              <a:t>There are several types of regression models, including linear regression, logistic regression, and polynomial regression, each with its own specific applications and assumptions. Overall, the main goal of regression modeling is to develop a mathematical relationship between variables that can be used to make predictions and improve our understanding of the underlying phenomena.</a:t>
            </a:r>
            <a:endParaRPr sz="1200"/>
          </a:p>
          <a:p>
            <a:pPr indent="-304800" lvl="0" marL="457200" marR="0" rtl="0" algn="l">
              <a:lnSpc>
                <a:spcPct val="115000"/>
              </a:lnSpc>
              <a:spcBef>
                <a:spcPts val="0"/>
              </a:spcBef>
              <a:spcAft>
                <a:spcPts val="0"/>
              </a:spcAft>
              <a:buSzPts val="1200"/>
              <a:buChar char="●"/>
            </a:pPr>
            <a:r>
              <a:rPr lang="zh-CN" sz="1200"/>
              <a:t>For Beijing Air quality dataset,we choose Ridge Regression,Linear Regression and Lasso Regression,and we can use regression to determine how other variables can affect PM2.5 and PM 10 concentrations in Beijing. </a:t>
            </a:r>
            <a:endParaRPr sz="1200"/>
          </a:p>
          <a:p>
            <a:pPr indent="0" lvl="0" marL="457200" marR="0" rtl="0" algn="l">
              <a:lnSpc>
                <a:spcPct val="200000"/>
              </a:lnSpc>
              <a:spcBef>
                <a:spcPts val="1200"/>
              </a:spcBef>
              <a:spcAft>
                <a:spcPts val="0"/>
              </a:spcAft>
              <a:buSzPts val="440"/>
              <a:buNone/>
            </a:pPr>
            <a:r>
              <a:t/>
            </a:r>
            <a:endParaRPr sz="1200"/>
          </a:p>
          <a:p>
            <a:pPr indent="0" lvl="0" marL="457200" marR="0" rtl="0" algn="l">
              <a:lnSpc>
                <a:spcPct val="105000"/>
              </a:lnSpc>
              <a:spcBef>
                <a:spcPts val="1200"/>
              </a:spcBef>
              <a:spcAft>
                <a:spcPts val="1200"/>
              </a:spcAft>
              <a:buSzPts val="440"/>
              <a:buNone/>
            </a:pPr>
            <a:r>
              <a:t/>
            </a:r>
            <a:endParaRPr sz="1000"/>
          </a:p>
        </p:txBody>
      </p:sp>
      <p:sp>
        <p:nvSpPr>
          <p:cNvPr id="339" name="Google Shape;339;p22"/>
          <p:cNvSpPr txBox="1"/>
          <p:nvPr/>
        </p:nvSpPr>
        <p:spPr>
          <a:xfrm>
            <a:off x="175850" y="4246675"/>
            <a:ext cx="3000000" cy="400200"/>
          </a:xfrm>
          <a:prstGeom prst="rect">
            <a:avLst/>
          </a:prstGeom>
          <a:noFill/>
          <a:ln>
            <a:noFill/>
          </a:ln>
        </p:spPr>
        <p:txBody>
          <a:bodyPr anchorCtr="0" anchor="t" bIns="91425" lIns="91425" spcFirstLastPara="1" rIns="91425" wrap="square" tIns="91425">
            <a:spAutoFit/>
          </a:bodyPr>
          <a:lstStyle/>
          <a:p>
            <a:pPr indent="0" lvl="0" marL="457200" rtl="0" algn="l">
              <a:lnSpc>
                <a:spcPct val="200000"/>
              </a:lnSpc>
              <a:spcBef>
                <a:spcPts val="0"/>
              </a:spcBef>
              <a:spcAft>
                <a:spcPts val="1200"/>
              </a:spcAft>
              <a:buNone/>
            </a:pPr>
            <a:r>
              <a:rPr b="1" lang="zh-CN" u="sng">
                <a:solidFill>
                  <a:schemeClr val="lt1"/>
                </a:solidFill>
                <a:latin typeface="Nunito"/>
                <a:ea typeface="Nunito"/>
                <a:cs typeface="Nunito"/>
                <a:sym typeface="Nunito"/>
                <a:hlinkClick r:id="rId3">
                  <a:extLst>
                    <a:ext uri="{A12FA001-AC4F-418D-AE19-62706E023703}">
                      <ahyp:hlinkClr val="tx"/>
                    </a:ext>
                  </a:extLst>
                </a:hlinkClick>
              </a:rPr>
              <a:t>App</a:t>
            </a:r>
            <a:endParaRPr u="sng">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23"/>
          <p:cNvSpPr txBox="1"/>
          <p:nvPr>
            <p:ph type="ctrTitle"/>
          </p:nvPr>
        </p:nvSpPr>
        <p:spPr>
          <a:xfrm>
            <a:off x="256850" y="70000"/>
            <a:ext cx="5556000" cy="741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zh-CN"/>
              <a:t>Linear regression</a:t>
            </a:r>
            <a:endParaRPr/>
          </a:p>
        </p:txBody>
      </p:sp>
      <p:sp>
        <p:nvSpPr>
          <p:cNvPr id="345" name="Google Shape;345;p23"/>
          <p:cNvSpPr txBox="1"/>
          <p:nvPr>
            <p:ph idx="1" type="subTitle"/>
          </p:nvPr>
        </p:nvSpPr>
        <p:spPr>
          <a:xfrm>
            <a:off x="297500" y="685250"/>
            <a:ext cx="5565900" cy="4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Set station as a factor variable and make linear regression </a:t>
            </a:r>
            <a:endParaRPr/>
          </a:p>
        </p:txBody>
      </p:sp>
      <p:pic>
        <p:nvPicPr>
          <p:cNvPr id="346" name="Google Shape;346;p23"/>
          <p:cNvPicPr preferRelativeResize="0"/>
          <p:nvPr/>
        </p:nvPicPr>
        <p:blipFill>
          <a:blip r:embed="rId3">
            <a:alphaModFix/>
          </a:blip>
          <a:stretch>
            <a:fillRect/>
          </a:stretch>
        </p:blipFill>
        <p:spPr>
          <a:xfrm>
            <a:off x="354532" y="1169900"/>
            <a:ext cx="3969768" cy="3040500"/>
          </a:xfrm>
          <a:prstGeom prst="rect">
            <a:avLst/>
          </a:prstGeom>
          <a:noFill/>
          <a:ln>
            <a:noFill/>
          </a:ln>
        </p:spPr>
      </p:pic>
      <p:pic>
        <p:nvPicPr>
          <p:cNvPr id="347" name="Google Shape;347;p23"/>
          <p:cNvPicPr preferRelativeResize="0"/>
          <p:nvPr/>
        </p:nvPicPr>
        <p:blipFill>
          <a:blip r:embed="rId4">
            <a:alphaModFix/>
          </a:blip>
          <a:stretch>
            <a:fillRect/>
          </a:stretch>
        </p:blipFill>
        <p:spPr>
          <a:xfrm>
            <a:off x="4792525" y="1149938"/>
            <a:ext cx="4093149" cy="3080413"/>
          </a:xfrm>
          <a:prstGeom prst="rect">
            <a:avLst/>
          </a:prstGeom>
          <a:noFill/>
          <a:ln>
            <a:noFill/>
          </a:ln>
        </p:spPr>
      </p:pic>
      <p:sp>
        <p:nvSpPr>
          <p:cNvPr id="348" name="Google Shape;348;p23"/>
          <p:cNvSpPr txBox="1"/>
          <p:nvPr/>
        </p:nvSpPr>
        <p:spPr>
          <a:xfrm>
            <a:off x="346300" y="4471975"/>
            <a:ext cx="4130400" cy="461700"/>
          </a:xfrm>
          <a:prstGeom prst="rect">
            <a:avLst/>
          </a:prstGeom>
          <a:noFill/>
          <a:ln>
            <a:noFill/>
          </a:ln>
          <a:effectLst>
            <a:reflection blurRad="0" dir="5400000" dist="38100" endA="0" fadeDir="5400012" kx="0" rotWithShape="0" algn="bl" stPos="0" sy="-100000" ky="0"/>
          </a:effectLst>
        </p:spPr>
        <p:txBody>
          <a:bodyPr anchorCtr="0" anchor="t" bIns="91425" lIns="91425" spcFirstLastPara="1" rIns="91425" wrap="square" tIns="91425">
            <a:spAutoFit/>
          </a:bodyPr>
          <a:lstStyle/>
          <a:p>
            <a:pPr indent="0" lvl="0" marL="0" rtl="0" algn="l">
              <a:spcBef>
                <a:spcPts val="0"/>
              </a:spcBef>
              <a:spcAft>
                <a:spcPts val="0"/>
              </a:spcAft>
              <a:buNone/>
            </a:pPr>
            <a:r>
              <a:rPr lang="zh-CN" sz="800">
                <a:solidFill>
                  <a:schemeClr val="lt1"/>
                </a:solidFill>
              </a:rPr>
              <a:t>PM2.5 = </a:t>
            </a:r>
            <a:r>
              <a:rPr lang="zh-CN" sz="800">
                <a:solidFill>
                  <a:schemeClr val="lt1"/>
                </a:solidFill>
              </a:rPr>
              <a:t>-19.36 +</a:t>
            </a:r>
            <a:r>
              <a:rPr lang="zh-CN" sz="800">
                <a:solidFill>
                  <a:schemeClr val="lt1"/>
                </a:solidFill>
              </a:rPr>
              <a:t> .55(PM10) + 0.02(SO2)</a:t>
            </a:r>
            <a:r>
              <a:rPr lang="zh-CN" sz="800">
                <a:solidFill>
                  <a:schemeClr val="lt1"/>
                </a:solidFill>
              </a:rPr>
              <a:t> </a:t>
            </a:r>
            <a:r>
              <a:rPr lang="zh-CN" sz="800">
                <a:solidFill>
                  <a:schemeClr val="lt1"/>
                </a:solidFill>
              </a:rPr>
              <a:t>+0.17(NO2)+0.02(CO)+0.06(O3)+...</a:t>
            </a:r>
            <a:endParaRPr sz="800">
              <a:solidFill>
                <a:schemeClr val="lt1"/>
              </a:solidFill>
            </a:endParaRPr>
          </a:p>
          <a:p>
            <a:pPr indent="0" lvl="0" marL="0" rtl="0" algn="l">
              <a:spcBef>
                <a:spcPts val="0"/>
              </a:spcBef>
              <a:spcAft>
                <a:spcPts val="0"/>
              </a:spcAft>
              <a:buNone/>
            </a:pPr>
            <a:r>
              <a:t/>
            </a:r>
            <a:endParaRPr sz="1000">
              <a:solidFill>
                <a:schemeClr val="lt1"/>
              </a:solidFill>
            </a:endParaRPr>
          </a:p>
        </p:txBody>
      </p:sp>
      <p:sp>
        <p:nvSpPr>
          <p:cNvPr id="349" name="Google Shape;349;p23"/>
          <p:cNvSpPr txBox="1"/>
          <p:nvPr/>
        </p:nvSpPr>
        <p:spPr>
          <a:xfrm>
            <a:off x="4792525" y="4457275"/>
            <a:ext cx="5167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800">
                <a:solidFill>
                  <a:schemeClr val="lt1"/>
                </a:solidFill>
              </a:rPr>
              <a:t>PM10 =2.0633+ 0.88(PM2.5) + 0.10(SO2) + 0.46(NO2) + -0.001(CO)+ 0.136(O3) + </a:t>
            </a:r>
            <a:r>
              <a:rPr lang="zh-CN" sz="1000">
                <a:solidFill>
                  <a:schemeClr val="lt1"/>
                </a:solidFill>
              </a:rPr>
              <a:t>…</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24"/>
          <p:cNvSpPr txBox="1"/>
          <p:nvPr>
            <p:ph type="ctrTitle"/>
          </p:nvPr>
        </p:nvSpPr>
        <p:spPr>
          <a:xfrm>
            <a:off x="824000" y="235393"/>
            <a:ext cx="4255500" cy="804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zh-CN"/>
              <a:t>Ridge Regression</a:t>
            </a:r>
            <a:endParaRPr/>
          </a:p>
        </p:txBody>
      </p:sp>
      <p:sp>
        <p:nvSpPr>
          <p:cNvPr id="355" name="Google Shape;355;p24"/>
          <p:cNvSpPr txBox="1"/>
          <p:nvPr/>
        </p:nvSpPr>
        <p:spPr>
          <a:xfrm>
            <a:off x="705600" y="1039700"/>
            <a:ext cx="7732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200">
                <a:solidFill>
                  <a:schemeClr val="lt1"/>
                </a:solidFill>
                <a:latin typeface="Nunito"/>
                <a:ea typeface="Nunito"/>
                <a:cs typeface="Nunito"/>
                <a:sym typeface="Nunito"/>
              </a:rPr>
              <a:t>Ridge regression is a technique used in linear regression analysis to address the problem of multicollinearity (i.e., when predictor variables are highly correlated with each other) and to prevent overfitting of the model.</a:t>
            </a:r>
            <a:endParaRPr sz="1200">
              <a:solidFill>
                <a:schemeClr val="lt1"/>
              </a:solidFill>
              <a:latin typeface="Nunito"/>
              <a:ea typeface="Nunito"/>
              <a:cs typeface="Nunito"/>
              <a:sym typeface="Nunito"/>
            </a:endParaRPr>
          </a:p>
          <a:p>
            <a:pPr indent="0" lvl="0" marL="0" rtl="0" algn="l">
              <a:spcBef>
                <a:spcPts val="0"/>
              </a:spcBef>
              <a:spcAft>
                <a:spcPts val="0"/>
              </a:spcAft>
              <a:buNone/>
            </a:pPr>
            <a:r>
              <a:rPr lang="zh-CN" sz="1200">
                <a:solidFill>
                  <a:schemeClr val="lt1"/>
                </a:solidFill>
                <a:latin typeface="Nunito"/>
                <a:ea typeface="Nunito"/>
                <a:cs typeface="Nunito"/>
                <a:sym typeface="Nunito"/>
              </a:rPr>
              <a:t>In traditional linear regression, the goal is to find a set of coefficients that minimize the sum of the squared errors between the predicted values and the actual values of the dependent variable. However, when there are many correlated predictor variables, the coefficients can become unstable and have high variance.</a:t>
            </a:r>
            <a:endParaRPr/>
          </a:p>
        </p:txBody>
      </p:sp>
      <p:pic>
        <p:nvPicPr>
          <p:cNvPr id="356" name="Google Shape;356;p24"/>
          <p:cNvPicPr preferRelativeResize="0"/>
          <p:nvPr/>
        </p:nvPicPr>
        <p:blipFill>
          <a:blip r:embed="rId3">
            <a:alphaModFix/>
          </a:blip>
          <a:stretch>
            <a:fillRect/>
          </a:stretch>
        </p:blipFill>
        <p:spPr>
          <a:xfrm>
            <a:off x="861300" y="2147900"/>
            <a:ext cx="2706100" cy="2215800"/>
          </a:xfrm>
          <a:prstGeom prst="rect">
            <a:avLst/>
          </a:prstGeom>
          <a:noFill/>
          <a:ln>
            <a:noFill/>
          </a:ln>
        </p:spPr>
      </p:pic>
      <p:pic>
        <p:nvPicPr>
          <p:cNvPr id="357" name="Google Shape;357;p24"/>
          <p:cNvPicPr preferRelativeResize="0"/>
          <p:nvPr/>
        </p:nvPicPr>
        <p:blipFill>
          <a:blip r:embed="rId4">
            <a:alphaModFix/>
          </a:blip>
          <a:stretch>
            <a:fillRect/>
          </a:stretch>
        </p:blipFill>
        <p:spPr>
          <a:xfrm>
            <a:off x="3798575" y="2147900"/>
            <a:ext cx="4360074" cy="2215800"/>
          </a:xfrm>
          <a:prstGeom prst="rect">
            <a:avLst/>
          </a:prstGeom>
          <a:noFill/>
          <a:ln>
            <a:noFill/>
          </a:ln>
        </p:spPr>
      </p:pic>
      <p:sp>
        <p:nvSpPr>
          <p:cNvPr id="358" name="Google Shape;358;p24"/>
          <p:cNvSpPr txBox="1"/>
          <p:nvPr/>
        </p:nvSpPr>
        <p:spPr>
          <a:xfrm>
            <a:off x="952600" y="4521250"/>
            <a:ext cx="6057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200">
                <a:solidFill>
                  <a:schemeClr val="lt1"/>
                </a:solidFill>
                <a:latin typeface="Nunito"/>
                <a:ea typeface="Nunito"/>
                <a:cs typeface="Nunito"/>
                <a:sym typeface="Nunito"/>
              </a:rPr>
              <a:t>PM2.5=-13.725+0.49PM10+0.09so2+0.22NO2+0.02CO+0.067O3</a:t>
            </a:r>
            <a:endParaRPr sz="1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25"/>
          <p:cNvSpPr txBox="1"/>
          <p:nvPr>
            <p:ph idx="1" type="subTitle"/>
          </p:nvPr>
        </p:nvSpPr>
        <p:spPr>
          <a:xfrm>
            <a:off x="1137250" y="1039700"/>
            <a:ext cx="6690300" cy="695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zh-CN" sz="1200"/>
              <a:t>Lasso Regression,  is a type of  regression technique </a:t>
            </a:r>
            <a:r>
              <a:rPr lang="zh-CN" sz="1200"/>
              <a:t>that involves adding a penalty term to the cost function i</a:t>
            </a:r>
            <a:r>
              <a:rPr lang="zh-CN" sz="1200"/>
              <a:t>n order to discourage the model from overfitting to the training data.</a:t>
            </a:r>
            <a:endParaRPr sz="1200"/>
          </a:p>
          <a:p>
            <a:pPr indent="0" lvl="0" marL="0" rtl="0" algn="l">
              <a:lnSpc>
                <a:spcPct val="95000"/>
              </a:lnSpc>
              <a:spcBef>
                <a:spcPts val="1500"/>
              </a:spcBef>
              <a:spcAft>
                <a:spcPts val="1500"/>
              </a:spcAft>
              <a:buSzPts val="275"/>
              <a:buNone/>
            </a:pPr>
            <a:r>
              <a:rPr lang="zh-CN" sz="1200"/>
              <a:t>The penalty term in Lasso Regression is the sum of the absolute values of the model coefficients, which encourages the model to shrink the less important coefficients to zero. This can be useful in situations where there are a large number of predictors in the data, and many of them are not relevant for the outcome.</a:t>
            </a:r>
            <a:endParaRPr sz="900"/>
          </a:p>
        </p:txBody>
      </p:sp>
      <p:sp>
        <p:nvSpPr>
          <p:cNvPr id="364" name="Google Shape;364;p25"/>
          <p:cNvSpPr txBox="1"/>
          <p:nvPr>
            <p:ph type="ctrTitle"/>
          </p:nvPr>
        </p:nvSpPr>
        <p:spPr>
          <a:xfrm>
            <a:off x="824000" y="235393"/>
            <a:ext cx="4255500" cy="804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zh-CN"/>
              <a:t>Lasso</a:t>
            </a:r>
            <a:r>
              <a:rPr lang="zh-CN"/>
              <a:t> Regression</a:t>
            </a:r>
            <a:endParaRPr/>
          </a:p>
        </p:txBody>
      </p:sp>
      <p:pic>
        <p:nvPicPr>
          <p:cNvPr id="365" name="Google Shape;365;p25"/>
          <p:cNvPicPr preferRelativeResize="0"/>
          <p:nvPr/>
        </p:nvPicPr>
        <p:blipFill>
          <a:blip r:embed="rId3">
            <a:alphaModFix/>
          </a:blip>
          <a:stretch>
            <a:fillRect/>
          </a:stretch>
        </p:blipFill>
        <p:spPr>
          <a:xfrm>
            <a:off x="1137250" y="2535675"/>
            <a:ext cx="3629025" cy="2103150"/>
          </a:xfrm>
          <a:prstGeom prst="rect">
            <a:avLst/>
          </a:prstGeom>
          <a:noFill/>
          <a:ln>
            <a:noFill/>
          </a:ln>
        </p:spPr>
      </p:pic>
      <p:pic>
        <p:nvPicPr>
          <p:cNvPr id="366" name="Google Shape;366;p25"/>
          <p:cNvPicPr preferRelativeResize="0"/>
          <p:nvPr/>
        </p:nvPicPr>
        <p:blipFill>
          <a:blip r:embed="rId4">
            <a:alphaModFix/>
          </a:blip>
          <a:stretch>
            <a:fillRect/>
          </a:stretch>
        </p:blipFill>
        <p:spPr>
          <a:xfrm>
            <a:off x="4978075" y="2537975"/>
            <a:ext cx="3407899" cy="2103150"/>
          </a:xfrm>
          <a:prstGeom prst="rect">
            <a:avLst/>
          </a:prstGeom>
          <a:noFill/>
          <a:ln>
            <a:noFill/>
          </a:ln>
        </p:spPr>
      </p:pic>
      <p:sp>
        <p:nvSpPr>
          <p:cNvPr id="367" name="Google Shape;367;p25"/>
          <p:cNvSpPr txBox="1"/>
          <p:nvPr/>
        </p:nvSpPr>
        <p:spPr>
          <a:xfrm>
            <a:off x="1226850" y="4717575"/>
            <a:ext cx="6690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200">
                <a:solidFill>
                  <a:schemeClr val="lt1"/>
                </a:solidFill>
                <a:latin typeface="Nunito"/>
                <a:ea typeface="Nunito"/>
                <a:cs typeface="Nunito"/>
                <a:sym typeface="Nunito"/>
              </a:rPr>
              <a:t>PM2.5=-13.894+0.56PM10+0.02SO2+0.11NO2+0.02CO+0.04O3</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26"/>
          <p:cNvSpPr txBox="1"/>
          <p:nvPr>
            <p:ph type="ctrTitle"/>
          </p:nvPr>
        </p:nvSpPr>
        <p:spPr>
          <a:xfrm>
            <a:off x="679875" y="316694"/>
            <a:ext cx="4255500" cy="998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zh-CN"/>
              <a:t>Shiny App</a:t>
            </a:r>
            <a:endParaRPr/>
          </a:p>
        </p:txBody>
      </p:sp>
      <p:sp>
        <p:nvSpPr>
          <p:cNvPr id="373" name="Google Shape;373;p26"/>
          <p:cNvSpPr txBox="1"/>
          <p:nvPr>
            <p:ph idx="1" type="subTitle"/>
          </p:nvPr>
        </p:nvSpPr>
        <p:spPr>
          <a:xfrm>
            <a:off x="1034325" y="1260300"/>
            <a:ext cx="7007700" cy="2803200"/>
          </a:xfrm>
          <a:prstGeom prst="rect">
            <a:avLst/>
          </a:prstGeom>
        </p:spPr>
        <p:txBody>
          <a:bodyPr anchorCtr="0" anchor="t" bIns="91425" lIns="91425" spcFirstLastPara="1" rIns="91425" wrap="square" tIns="91425">
            <a:noAutofit/>
          </a:bodyPr>
          <a:lstStyle/>
          <a:p>
            <a:pPr indent="0" lvl="0" marL="457200" marR="0" rtl="0" algn="l">
              <a:lnSpc>
                <a:spcPct val="200000"/>
              </a:lnSpc>
              <a:spcBef>
                <a:spcPts val="0"/>
              </a:spcBef>
              <a:spcAft>
                <a:spcPts val="0"/>
              </a:spcAft>
              <a:buSzPts val="440"/>
              <a:buNone/>
            </a:pPr>
            <a:r>
              <a:rPr b="1" lang="zh-CN" sz="1400" u="sng">
                <a:hlinkClick r:id="rId3"/>
              </a:rPr>
              <a:t>AirQualityBeijing.io</a:t>
            </a:r>
            <a:endParaRPr b="1" sz="1400"/>
          </a:p>
          <a:p>
            <a:pPr indent="-317500" lvl="0" marL="457200" rtl="0" algn="l">
              <a:lnSpc>
                <a:spcPct val="115000"/>
              </a:lnSpc>
              <a:spcBef>
                <a:spcPts val="1500"/>
              </a:spcBef>
              <a:spcAft>
                <a:spcPts val="0"/>
              </a:spcAft>
              <a:buSzPts val="1400"/>
              <a:buFont typeface="Roboto"/>
              <a:buChar char="●"/>
            </a:pPr>
            <a:r>
              <a:rPr lang="zh-CN" sz="1400">
                <a:latin typeface="Roboto"/>
                <a:ea typeface="Roboto"/>
                <a:cs typeface="Roboto"/>
                <a:sym typeface="Roboto"/>
              </a:rPr>
              <a:t>Main implementations: </a:t>
            </a:r>
            <a:endParaRPr sz="1400">
              <a:latin typeface="Roboto"/>
              <a:ea typeface="Roboto"/>
              <a:cs typeface="Roboto"/>
              <a:sym typeface="Roboto"/>
            </a:endParaRPr>
          </a:p>
          <a:p>
            <a:pPr indent="-317500" lvl="1" marL="914400" rtl="0" algn="l">
              <a:lnSpc>
                <a:spcPct val="115000"/>
              </a:lnSpc>
              <a:spcBef>
                <a:spcPts val="0"/>
              </a:spcBef>
              <a:spcAft>
                <a:spcPts val="0"/>
              </a:spcAft>
              <a:buSzPts val="1400"/>
              <a:buFont typeface="Roboto"/>
              <a:buChar char="○"/>
            </a:pPr>
            <a:r>
              <a:rPr lang="zh-CN" sz="1400">
                <a:latin typeface="Roboto"/>
                <a:ea typeface="Roboto"/>
                <a:cs typeface="Roboto"/>
                <a:sym typeface="Roboto"/>
              </a:rPr>
              <a:t>Interactive data dashboards</a:t>
            </a:r>
            <a:endParaRPr sz="1400">
              <a:latin typeface="Roboto"/>
              <a:ea typeface="Roboto"/>
              <a:cs typeface="Roboto"/>
              <a:sym typeface="Roboto"/>
            </a:endParaRPr>
          </a:p>
          <a:p>
            <a:pPr indent="-317500" lvl="1" marL="914400" rtl="0" algn="l">
              <a:lnSpc>
                <a:spcPct val="115000"/>
              </a:lnSpc>
              <a:spcBef>
                <a:spcPts val="0"/>
              </a:spcBef>
              <a:spcAft>
                <a:spcPts val="0"/>
              </a:spcAft>
              <a:buSzPts val="1400"/>
              <a:buFont typeface="Roboto"/>
              <a:buChar char="○"/>
            </a:pPr>
            <a:r>
              <a:rPr lang="zh-CN" sz="1400">
                <a:latin typeface="Roboto"/>
                <a:ea typeface="Roboto"/>
                <a:cs typeface="Roboto"/>
                <a:sym typeface="Roboto"/>
              </a:rPr>
              <a:t>Machine learning models</a:t>
            </a:r>
            <a:endParaRPr sz="1400">
              <a:latin typeface="Roboto"/>
              <a:ea typeface="Roboto"/>
              <a:cs typeface="Roboto"/>
              <a:sym typeface="Roboto"/>
            </a:endParaRPr>
          </a:p>
          <a:p>
            <a:pPr indent="-317500" lvl="1" marL="914400" rtl="0" algn="l">
              <a:lnSpc>
                <a:spcPct val="115000"/>
              </a:lnSpc>
              <a:spcBef>
                <a:spcPts val="0"/>
              </a:spcBef>
              <a:spcAft>
                <a:spcPts val="0"/>
              </a:spcAft>
              <a:buSzPts val="1400"/>
              <a:buFont typeface="Roboto"/>
              <a:buChar char="○"/>
            </a:pPr>
            <a:r>
              <a:rPr lang="zh-CN" sz="1400">
                <a:latin typeface="Roboto"/>
                <a:ea typeface="Roboto"/>
                <a:cs typeface="Roboto"/>
                <a:sym typeface="Roboto"/>
              </a:rPr>
              <a:t>Geospatial analysis tools</a:t>
            </a:r>
            <a:endParaRPr sz="1400">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zh-CN" sz="1400">
                <a:latin typeface="Roboto"/>
                <a:ea typeface="Roboto"/>
                <a:cs typeface="Roboto"/>
                <a:sym typeface="Roboto"/>
              </a:rPr>
              <a:t>Limitation</a:t>
            </a:r>
            <a:endParaRPr sz="1400">
              <a:latin typeface="Roboto"/>
              <a:ea typeface="Roboto"/>
              <a:cs typeface="Roboto"/>
              <a:sym typeface="Roboto"/>
            </a:endParaRPr>
          </a:p>
          <a:p>
            <a:pPr indent="-317500" lvl="1" marL="914400" rtl="0" algn="l">
              <a:lnSpc>
                <a:spcPct val="115000"/>
              </a:lnSpc>
              <a:spcBef>
                <a:spcPts val="0"/>
              </a:spcBef>
              <a:spcAft>
                <a:spcPts val="0"/>
              </a:spcAft>
              <a:buSzPts val="1400"/>
              <a:buFont typeface="Roboto"/>
              <a:buChar char="○"/>
            </a:pPr>
            <a:r>
              <a:rPr lang="zh-CN" sz="1400">
                <a:latin typeface="Roboto"/>
                <a:ea typeface="Roboto"/>
                <a:cs typeface="Roboto"/>
                <a:sym typeface="Roboto"/>
              </a:rPr>
              <a:t>Too slow to open the app</a:t>
            </a:r>
            <a:endParaRPr sz="1400">
              <a:latin typeface="Roboto"/>
              <a:ea typeface="Roboto"/>
              <a:cs typeface="Roboto"/>
              <a:sym typeface="Roboto"/>
            </a:endParaRPr>
          </a:p>
          <a:p>
            <a:pPr indent="0" lvl="0" marL="0" rtl="0" algn="l">
              <a:lnSpc>
                <a:spcPct val="115000"/>
              </a:lnSpc>
              <a:spcBef>
                <a:spcPts val="1500"/>
              </a:spcBef>
              <a:spcAft>
                <a:spcPts val="0"/>
              </a:spcAft>
              <a:buNone/>
            </a:pPr>
            <a:r>
              <a:t/>
            </a:r>
            <a:endParaRPr sz="1400">
              <a:latin typeface="Roboto"/>
              <a:ea typeface="Roboto"/>
              <a:cs typeface="Roboto"/>
              <a:sym typeface="Roboto"/>
            </a:endParaRPr>
          </a:p>
          <a:p>
            <a:pPr indent="0" lvl="0" marL="457200" rtl="0" algn="l">
              <a:lnSpc>
                <a:spcPct val="115000"/>
              </a:lnSpc>
              <a:spcBef>
                <a:spcPts val="1500"/>
              </a:spcBef>
              <a:spcAft>
                <a:spcPts val="0"/>
              </a:spcAft>
              <a:buNone/>
            </a:pPr>
            <a:r>
              <a:t/>
            </a:r>
            <a:endParaRPr sz="1400">
              <a:latin typeface="Roboto"/>
              <a:ea typeface="Roboto"/>
              <a:cs typeface="Roboto"/>
              <a:sym typeface="Roboto"/>
            </a:endParaRPr>
          </a:p>
          <a:p>
            <a:pPr indent="0" lvl="0" marL="457200" marR="0" rtl="0" algn="l">
              <a:lnSpc>
                <a:spcPct val="200000"/>
              </a:lnSpc>
              <a:spcBef>
                <a:spcPts val="1500"/>
              </a:spcBef>
              <a:spcAft>
                <a:spcPts val="0"/>
              </a:spcAft>
              <a:buSzPts val="440"/>
              <a:buNone/>
            </a:pPr>
            <a:r>
              <a:t/>
            </a:r>
            <a:endParaRPr b="1" sz="1200"/>
          </a:p>
          <a:p>
            <a:pPr indent="0" lvl="0" marL="457200" marR="0" rtl="0" algn="l">
              <a:lnSpc>
                <a:spcPct val="105000"/>
              </a:lnSpc>
              <a:spcBef>
                <a:spcPts val="1200"/>
              </a:spcBef>
              <a:spcAft>
                <a:spcPts val="1200"/>
              </a:spcAft>
              <a:buSzPts val="440"/>
              <a:buNone/>
            </a:pPr>
            <a:r>
              <a:t/>
            </a:r>
            <a:endParaRPr sz="1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27"/>
          <p:cNvSpPr txBox="1"/>
          <p:nvPr>
            <p:ph type="ctrTitle"/>
          </p:nvPr>
        </p:nvSpPr>
        <p:spPr>
          <a:xfrm>
            <a:off x="679875" y="316694"/>
            <a:ext cx="4255500" cy="998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zh-CN"/>
              <a:t>Conclusion</a:t>
            </a:r>
            <a:endParaRPr/>
          </a:p>
        </p:txBody>
      </p:sp>
      <p:sp>
        <p:nvSpPr>
          <p:cNvPr id="379" name="Google Shape;379;p27"/>
          <p:cNvSpPr txBox="1"/>
          <p:nvPr>
            <p:ph idx="1" type="subTitle"/>
          </p:nvPr>
        </p:nvSpPr>
        <p:spPr>
          <a:xfrm>
            <a:off x="1034325" y="1260300"/>
            <a:ext cx="7007700" cy="3513900"/>
          </a:xfrm>
          <a:prstGeom prst="rect">
            <a:avLst/>
          </a:prstGeom>
        </p:spPr>
        <p:txBody>
          <a:bodyPr anchorCtr="0" anchor="t" bIns="91425" lIns="91425" spcFirstLastPara="1" rIns="91425" wrap="square" tIns="91425">
            <a:noAutofit/>
          </a:bodyPr>
          <a:lstStyle/>
          <a:p>
            <a:pPr indent="-317500" lvl="0" marL="457200" marR="0" rtl="0" algn="l">
              <a:lnSpc>
                <a:spcPct val="200000"/>
              </a:lnSpc>
              <a:spcBef>
                <a:spcPts val="0"/>
              </a:spcBef>
              <a:spcAft>
                <a:spcPts val="0"/>
              </a:spcAft>
              <a:buSzPts val="1400"/>
              <a:buChar char="●"/>
            </a:pPr>
            <a:r>
              <a:rPr lang="zh-CN" sz="1400"/>
              <a:t>What we have completed</a:t>
            </a:r>
            <a:endParaRPr sz="1400"/>
          </a:p>
          <a:p>
            <a:pPr indent="-317500" lvl="0" marL="457200" marR="0" rtl="0" algn="l">
              <a:lnSpc>
                <a:spcPct val="200000"/>
              </a:lnSpc>
              <a:spcBef>
                <a:spcPts val="0"/>
              </a:spcBef>
              <a:spcAft>
                <a:spcPts val="0"/>
              </a:spcAft>
              <a:buSzPts val="1400"/>
              <a:buChar char="●"/>
            </a:pPr>
            <a:r>
              <a:rPr lang="zh-CN" sz="1400"/>
              <a:t>Next step</a:t>
            </a:r>
            <a:endParaRPr sz="1400"/>
          </a:p>
          <a:p>
            <a:pPr indent="-317500" lvl="1" marL="1371600" marR="0" rtl="0" algn="l">
              <a:lnSpc>
                <a:spcPct val="200000"/>
              </a:lnSpc>
              <a:spcBef>
                <a:spcPts val="0"/>
              </a:spcBef>
              <a:spcAft>
                <a:spcPts val="0"/>
              </a:spcAft>
              <a:buSzPts val="1400"/>
              <a:buChar char="○"/>
            </a:pPr>
            <a:r>
              <a:rPr lang="zh-CN" sz="1300">
                <a:latin typeface="Roboto"/>
                <a:ea typeface="Roboto"/>
                <a:cs typeface="Roboto"/>
                <a:sym typeface="Roboto"/>
              </a:rPr>
              <a:t>Include more data</a:t>
            </a:r>
            <a:endParaRPr sz="1300">
              <a:latin typeface="Roboto"/>
              <a:ea typeface="Roboto"/>
              <a:cs typeface="Roboto"/>
              <a:sym typeface="Roboto"/>
            </a:endParaRPr>
          </a:p>
          <a:p>
            <a:pPr indent="-317500" lvl="2" marL="1828800" marR="0" rtl="0" algn="l">
              <a:lnSpc>
                <a:spcPct val="200000"/>
              </a:lnSpc>
              <a:spcBef>
                <a:spcPts val="0"/>
              </a:spcBef>
              <a:spcAft>
                <a:spcPts val="0"/>
              </a:spcAft>
              <a:buSzPts val="1400"/>
              <a:buChar char="■"/>
            </a:pPr>
            <a:r>
              <a:rPr lang="zh-CN" sz="1300">
                <a:latin typeface="Roboto"/>
                <a:ea typeface="Roboto"/>
                <a:cs typeface="Roboto"/>
                <a:sym typeface="Roboto"/>
              </a:rPr>
              <a:t>how air quality has changed over time </a:t>
            </a:r>
            <a:endParaRPr sz="1300">
              <a:latin typeface="Roboto"/>
              <a:ea typeface="Roboto"/>
              <a:cs typeface="Roboto"/>
              <a:sym typeface="Roboto"/>
            </a:endParaRPr>
          </a:p>
          <a:p>
            <a:pPr indent="-311150" lvl="2" marL="1828800" marR="0" rtl="0" algn="l">
              <a:lnSpc>
                <a:spcPct val="200000"/>
              </a:lnSpc>
              <a:spcBef>
                <a:spcPts val="0"/>
              </a:spcBef>
              <a:spcAft>
                <a:spcPts val="0"/>
              </a:spcAft>
              <a:buSzPts val="1300"/>
              <a:buFont typeface="Roboto"/>
              <a:buChar char="■"/>
            </a:pPr>
            <a:r>
              <a:rPr lang="zh-CN" sz="1300">
                <a:latin typeface="Roboto"/>
                <a:ea typeface="Roboto"/>
                <a:cs typeface="Roboto"/>
                <a:sym typeface="Roboto"/>
              </a:rPr>
              <a:t>Train our model to improve accuracy</a:t>
            </a:r>
            <a:endParaRPr sz="1300">
              <a:latin typeface="Roboto"/>
              <a:ea typeface="Roboto"/>
              <a:cs typeface="Roboto"/>
              <a:sym typeface="Roboto"/>
            </a:endParaRPr>
          </a:p>
          <a:p>
            <a:pPr indent="-317500" lvl="1" marL="1371600" marR="0" rtl="0" algn="l">
              <a:lnSpc>
                <a:spcPct val="200000"/>
              </a:lnSpc>
              <a:spcBef>
                <a:spcPts val="0"/>
              </a:spcBef>
              <a:spcAft>
                <a:spcPts val="0"/>
              </a:spcAft>
              <a:buSzPts val="1400"/>
              <a:buChar char="○"/>
            </a:pPr>
            <a:r>
              <a:rPr lang="zh-CN" sz="1300">
                <a:latin typeface="Roboto"/>
                <a:ea typeface="Roboto"/>
                <a:cs typeface="Roboto"/>
                <a:sym typeface="Roboto"/>
              </a:rPr>
              <a:t>Health impact calculator: create a tool that estimates the health impact based on the current AQI.</a:t>
            </a:r>
            <a:endParaRPr sz="1300">
              <a:latin typeface="Roboto"/>
              <a:ea typeface="Roboto"/>
              <a:cs typeface="Roboto"/>
              <a:sym typeface="Roboto"/>
            </a:endParaRPr>
          </a:p>
          <a:p>
            <a:pPr indent="0" lvl="0" marL="914400" rtl="0" algn="l">
              <a:lnSpc>
                <a:spcPct val="115000"/>
              </a:lnSpc>
              <a:spcBef>
                <a:spcPts val="1500"/>
              </a:spcBef>
              <a:spcAft>
                <a:spcPts val="0"/>
              </a:spcAft>
              <a:buNone/>
            </a:pPr>
            <a:r>
              <a:t/>
            </a:r>
            <a:endParaRPr sz="1200">
              <a:solidFill>
                <a:srgbClr val="374151"/>
              </a:solidFill>
              <a:latin typeface="Roboto"/>
              <a:ea typeface="Roboto"/>
              <a:cs typeface="Roboto"/>
              <a:sym typeface="Roboto"/>
            </a:endParaRPr>
          </a:p>
          <a:p>
            <a:pPr indent="0" lvl="0" marL="914400" marR="0" rtl="0" algn="l">
              <a:lnSpc>
                <a:spcPct val="200000"/>
              </a:lnSpc>
              <a:spcBef>
                <a:spcPts val="1500"/>
              </a:spcBef>
              <a:spcAft>
                <a:spcPts val="0"/>
              </a:spcAft>
              <a:buNone/>
            </a:pPr>
            <a:r>
              <a:t/>
            </a:r>
            <a:endParaRPr sz="1200"/>
          </a:p>
          <a:p>
            <a:pPr indent="0" lvl="0" marL="457200" marR="0" rtl="0" algn="l">
              <a:lnSpc>
                <a:spcPct val="105000"/>
              </a:lnSpc>
              <a:spcBef>
                <a:spcPts val="1200"/>
              </a:spcBef>
              <a:spcAft>
                <a:spcPts val="1200"/>
              </a:spcAft>
              <a:buSzPts val="440"/>
              <a:buNone/>
            </a:pPr>
            <a:r>
              <a:t/>
            </a:r>
            <a:endParaRPr sz="1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28"/>
          <p:cNvSpPr txBox="1"/>
          <p:nvPr>
            <p:ph type="ctrTitle"/>
          </p:nvPr>
        </p:nvSpPr>
        <p:spPr>
          <a:xfrm>
            <a:off x="679875" y="316694"/>
            <a:ext cx="4255500" cy="998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zh-CN"/>
              <a:t>Q &amp; A</a:t>
            </a:r>
            <a:endParaRPr/>
          </a:p>
        </p:txBody>
      </p:sp>
      <p:sp>
        <p:nvSpPr>
          <p:cNvPr id="385" name="Google Shape;385;p28"/>
          <p:cNvSpPr txBox="1"/>
          <p:nvPr>
            <p:ph idx="1" type="subTitle"/>
          </p:nvPr>
        </p:nvSpPr>
        <p:spPr>
          <a:xfrm>
            <a:off x="726600" y="1866975"/>
            <a:ext cx="3722400" cy="10872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lang="zh-CN" sz="2700">
                <a:latin typeface="Roboto"/>
                <a:ea typeface="Roboto"/>
                <a:cs typeface="Roboto"/>
                <a:sym typeface="Roboto"/>
              </a:rPr>
              <a:t>Thank you for listening</a:t>
            </a:r>
            <a:endParaRPr sz="2700">
              <a:latin typeface="Roboto"/>
              <a:ea typeface="Roboto"/>
              <a:cs typeface="Roboto"/>
              <a:sym typeface="Roboto"/>
            </a:endParaRPr>
          </a:p>
          <a:p>
            <a:pPr indent="0" lvl="0" marL="0" rtl="0" algn="l">
              <a:lnSpc>
                <a:spcPct val="115000"/>
              </a:lnSpc>
              <a:spcBef>
                <a:spcPts val="1500"/>
              </a:spcBef>
              <a:spcAft>
                <a:spcPts val="0"/>
              </a:spcAft>
              <a:buNone/>
            </a:pPr>
            <a:r>
              <a:t/>
            </a:r>
            <a:endParaRPr sz="2700">
              <a:latin typeface="Roboto"/>
              <a:ea typeface="Roboto"/>
              <a:cs typeface="Roboto"/>
              <a:sym typeface="Roboto"/>
            </a:endParaRPr>
          </a:p>
          <a:p>
            <a:pPr indent="0" lvl="0" marL="457200" rtl="0" algn="l">
              <a:lnSpc>
                <a:spcPct val="115000"/>
              </a:lnSpc>
              <a:spcBef>
                <a:spcPts val="1500"/>
              </a:spcBef>
              <a:spcAft>
                <a:spcPts val="0"/>
              </a:spcAft>
              <a:buNone/>
            </a:pPr>
            <a:r>
              <a:t/>
            </a:r>
            <a:endParaRPr sz="2700">
              <a:latin typeface="Roboto"/>
              <a:ea typeface="Roboto"/>
              <a:cs typeface="Roboto"/>
              <a:sym typeface="Roboto"/>
            </a:endParaRPr>
          </a:p>
          <a:p>
            <a:pPr indent="0" lvl="0" marL="457200" marR="0" rtl="0" algn="l">
              <a:lnSpc>
                <a:spcPct val="200000"/>
              </a:lnSpc>
              <a:spcBef>
                <a:spcPts val="1500"/>
              </a:spcBef>
              <a:spcAft>
                <a:spcPts val="0"/>
              </a:spcAft>
              <a:buSzPts val="440"/>
              <a:buNone/>
            </a:pPr>
            <a:r>
              <a:t/>
            </a:r>
            <a:endParaRPr b="1" sz="2700"/>
          </a:p>
          <a:p>
            <a:pPr indent="0" lvl="0" marL="457200" marR="0" rtl="0" algn="l">
              <a:lnSpc>
                <a:spcPct val="105000"/>
              </a:lnSpc>
              <a:spcBef>
                <a:spcPts val="1200"/>
              </a:spcBef>
              <a:spcAft>
                <a:spcPts val="1200"/>
              </a:spcAft>
              <a:buSzPts val="440"/>
              <a:buNone/>
            </a:pPr>
            <a:r>
              <a:t/>
            </a:r>
            <a:endParaRPr sz="2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2" name="Shape 282"/>
        <p:cNvGrpSpPr/>
        <p:nvPr/>
      </p:nvGrpSpPr>
      <p:grpSpPr>
        <a:xfrm>
          <a:off x="0" y="0"/>
          <a:ext cx="0" cy="0"/>
          <a:chOff x="0" y="0"/>
          <a:chExt cx="0" cy="0"/>
        </a:xfrm>
      </p:grpSpPr>
      <p:sp>
        <p:nvSpPr>
          <p:cNvPr id="283" name="Google Shape;283;p14"/>
          <p:cNvSpPr txBox="1"/>
          <p:nvPr>
            <p:ph type="ctrTitle"/>
          </p:nvPr>
        </p:nvSpPr>
        <p:spPr>
          <a:xfrm>
            <a:off x="1432650" y="-180150"/>
            <a:ext cx="6278700" cy="1521000"/>
          </a:xfrm>
          <a:prstGeom prst="rect">
            <a:avLst/>
          </a:prstGeom>
        </p:spPr>
        <p:txBody>
          <a:bodyPr anchorCtr="0" anchor="ctr" bIns="91425" lIns="91425" spcFirstLastPara="1" rIns="91425" wrap="square" tIns="91425">
            <a:normAutofit/>
          </a:bodyPr>
          <a:lstStyle/>
          <a:p>
            <a:pPr indent="0" lvl="0" marL="0" rtl="0" algn="l">
              <a:lnSpc>
                <a:spcPct val="115000"/>
              </a:lnSpc>
              <a:spcBef>
                <a:spcPts val="0"/>
              </a:spcBef>
              <a:spcAft>
                <a:spcPts val="1200"/>
              </a:spcAft>
              <a:buNone/>
            </a:pPr>
            <a:r>
              <a:rPr lang="zh-CN" sz="2600">
                <a:solidFill>
                  <a:srgbClr val="000000"/>
                </a:solidFill>
                <a:latin typeface="Nunito"/>
                <a:ea typeface="Nunito"/>
                <a:cs typeface="Nunito"/>
                <a:sym typeface="Nunito"/>
              </a:rPr>
              <a:t>Introduction</a:t>
            </a:r>
            <a:endParaRPr sz="5900">
              <a:solidFill>
                <a:srgbClr val="000000"/>
              </a:solidFill>
            </a:endParaRPr>
          </a:p>
        </p:txBody>
      </p:sp>
      <p:sp>
        <p:nvSpPr>
          <p:cNvPr id="284" name="Google Shape;284;p14"/>
          <p:cNvSpPr txBox="1"/>
          <p:nvPr>
            <p:ph idx="1" type="subTitle"/>
          </p:nvPr>
        </p:nvSpPr>
        <p:spPr>
          <a:xfrm>
            <a:off x="1558750" y="1008900"/>
            <a:ext cx="6116100" cy="3251700"/>
          </a:xfrm>
          <a:prstGeom prst="rect">
            <a:avLst/>
          </a:prstGeom>
        </p:spPr>
        <p:txBody>
          <a:bodyPr anchorCtr="0" anchor="t" bIns="91425" lIns="91425" spcFirstLastPara="1" rIns="91425" wrap="square" tIns="91425">
            <a:normAutofit/>
          </a:bodyPr>
          <a:lstStyle/>
          <a:p>
            <a:pPr indent="-336550" lvl="0" marL="457200" rtl="0" algn="l">
              <a:lnSpc>
                <a:spcPct val="150000"/>
              </a:lnSpc>
              <a:spcBef>
                <a:spcPts val="0"/>
              </a:spcBef>
              <a:spcAft>
                <a:spcPts val="0"/>
              </a:spcAft>
              <a:buClr>
                <a:srgbClr val="000000"/>
              </a:buClr>
              <a:buSzPts val="1700"/>
              <a:buFont typeface="Roboto"/>
              <a:buChar char="●"/>
            </a:pPr>
            <a:r>
              <a:rPr lang="zh-CN" sz="1500">
                <a:solidFill>
                  <a:srgbClr val="000000"/>
                </a:solidFill>
                <a:latin typeface="Roboto"/>
                <a:ea typeface="Roboto"/>
                <a:cs typeface="Roboto"/>
                <a:sym typeface="Roboto"/>
              </a:rPr>
              <a:t>What’s the problem?</a:t>
            </a:r>
            <a:endParaRPr sz="1500">
              <a:solidFill>
                <a:srgbClr val="000000"/>
              </a:solidFill>
              <a:latin typeface="Roboto"/>
              <a:ea typeface="Roboto"/>
              <a:cs typeface="Roboto"/>
              <a:sym typeface="Roboto"/>
            </a:endParaRPr>
          </a:p>
          <a:p>
            <a:pPr indent="0" lvl="0" marL="457200" rtl="0" algn="l">
              <a:lnSpc>
                <a:spcPct val="150000"/>
              </a:lnSpc>
              <a:spcBef>
                <a:spcPts val="0"/>
              </a:spcBef>
              <a:spcAft>
                <a:spcPts val="0"/>
              </a:spcAft>
              <a:buNone/>
            </a:pPr>
            <a:r>
              <a:rPr lang="zh-CN" sz="1200">
                <a:solidFill>
                  <a:srgbClr val="000000"/>
                </a:solidFill>
                <a:latin typeface="Roboto"/>
                <a:ea typeface="Roboto"/>
                <a:cs typeface="Roboto"/>
                <a:sym typeface="Roboto"/>
              </a:rPr>
              <a:t>The severe air pollution issue in Beijing, China, with rising levels of PM2.5 exceeding recommended limits. </a:t>
            </a:r>
            <a:endParaRPr sz="1400">
              <a:solidFill>
                <a:srgbClr val="000000"/>
              </a:solidFill>
              <a:latin typeface="Roboto"/>
              <a:ea typeface="Roboto"/>
              <a:cs typeface="Roboto"/>
              <a:sym typeface="Roboto"/>
            </a:endParaRPr>
          </a:p>
          <a:p>
            <a:pPr indent="-323850" lvl="0" marL="457200" rtl="0" algn="l">
              <a:lnSpc>
                <a:spcPct val="150000"/>
              </a:lnSpc>
              <a:spcBef>
                <a:spcPts val="0"/>
              </a:spcBef>
              <a:spcAft>
                <a:spcPts val="0"/>
              </a:spcAft>
              <a:buClr>
                <a:srgbClr val="000000"/>
              </a:buClr>
              <a:buSzPts val="1500"/>
              <a:buFont typeface="Roboto"/>
              <a:buChar char="●"/>
            </a:pPr>
            <a:r>
              <a:rPr lang="zh-CN" sz="1500">
                <a:solidFill>
                  <a:srgbClr val="000000"/>
                </a:solidFill>
                <a:latin typeface="Roboto"/>
                <a:ea typeface="Roboto"/>
                <a:cs typeface="Roboto"/>
                <a:sym typeface="Roboto"/>
              </a:rPr>
              <a:t>What’s we focus on?</a:t>
            </a:r>
            <a:endParaRPr sz="1500">
              <a:solidFill>
                <a:srgbClr val="000000"/>
              </a:solidFill>
              <a:latin typeface="Roboto"/>
              <a:ea typeface="Roboto"/>
              <a:cs typeface="Roboto"/>
              <a:sym typeface="Roboto"/>
            </a:endParaRPr>
          </a:p>
          <a:p>
            <a:pPr indent="0" lvl="0" marL="457200" rtl="0" algn="l">
              <a:lnSpc>
                <a:spcPct val="150000"/>
              </a:lnSpc>
              <a:spcBef>
                <a:spcPts val="0"/>
              </a:spcBef>
              <a:spcAft>
                <a:spcPts val="0"/>
              </a:spcAft>
              <a:buNone/>
            </a:pPr>
            <a:r>
              <a:rPr lang="zh-CN" sz="1200">
                <a:solidFill>
                  <a:srgbClr val="000000"/>
                </a:solidFill>
                <a:latin typeface="Roboto"/>
                <a:ea typeface="Roboto"/>
                <a:cs typeface="Roboto"/>
                <a:sym typeface="Roboto"/>
              </a:rPr>
              <a:t>Understanding the patterns and trends in air quality    </a:t>
            </a:r>
            <a:endParaRPr sz="1200">
              <a:solidFill>
                <a:srgbClr val="000000"/>
              </a:solidFill>
              <a:latin typeface="Roboto"/>
              <a:ea typeface="Roboto"/>
              <a:cs typeface="Roboto"/>
              <a:sym typeface="Roboto"/>
            </a:endParaRPr>
          </a:p>
          <a:p>
            <a:pPr indent="0" lvl="0" marL="457200" rtl="0" algn="l">
              <a:lnSpc>
                <a:spcPct val="150000"/>
              </a:lnSpc>
              <a:spcBef>
                <a:spcPts val="0"/>
              </a:spcBef>
              <a:spcAft>
                <a:spcPts val="0"/>
              </a:spcAft>
              <a:buNone/>
            </a:pPr>
            <a:r>
              <a:rPr lang="zh-CN" sz="1200">
                <a:solidFill>
                  <a:srgbClr val="000000"/>
                </a:solidFill>
                <a:latin typeface="Roboto"/>
                <a:ea typeface="Roboto"/>
                <a:cs typeface="Roboto"/>
                <a:sym typeface="Roboto"/>
              </a:rPr>
              <a:t>Identifying sources of pollution</a:t>
            </a:r>
            <a:endParaRPr sz="1200">
              <a:solidFill>
                <a:srgbClr val="000000"/>
              </a:solidFill>
              <a:latin typeface="Roboto"/>
              <a:ea typeface="Roboto"/>
              <a:cs typeface="Roboto"/>
              <a:sym typeface="Roboto"/>
            </a:endParaRPr>
          </a:p>
          <a:p>
            <a:pPr indent="0" lvl="0" marL="0" rtl="0" algn="l">
              <a:lnSpc>
                <a:spcPct val="150000"/>
              </a:lnSpc>
              <a:spcBef>
                <a:spcPts val="0"/>
              </a:spcBef>
              <a:spcAft>
                <a:spcPts val="0"/>
              </a:spcAft>
              <a:buNone/>
            </a:pPr>
            <a:r>
              <a:rPr lang="zh-CN" sz="1200">
                <a:solidFill>
                  <a:srgbClr val="000000"/>
                </a:solidFill>
                <a:latin typeface="Roboto"/>
                <a:ea typeface="Roboto"/>
                <a:cs typeface="Roboto"/>
                <a:sym typeface="Roboto"/>
              </a:rPr>
              <a:t>           Creating awareness about air pollution issues in Beijing.</a:t>
            </a:r>
            <a:endParaRPr sz="1200">
              <a:solidFill>
                <a:srgbClr val="000000"/>
              </a:solidFill>
              <a:latin typeface="Roboto"/>
              <a:ea typeface="Roboto"/>
              <a:cs typeface="Roboto"/>
              <a:sym typeface="Roboto"/>
            </a:endParaRPr>
          </a:p>
          <a:p>
            <a:pPr indent="0" lvl="0" marL="0" rtl="0" algn="l">
              <a:lnSpc>
                <a:spcPct val="150000"/>
              </a:lnSpc>
              <a:spcBef>
                <a:spcPts val="0"/>
              </a:spcBef>
              <a:spcAft>
                <a:spcPts val="0"/>
              </a:spcAft>
              <a:buNone/>
            </a:pPr>
            <a:r>
              <a:rPr lang="zh-CN" sz="1200">
                <a:solidFill>
                  <a:srgbClr val="000000"/>
                </a:solidFill>
                <a:latin typeface="Roboto"/>
                <a:ea typeface="Roboto"/>
                <a:cs typeface="Roboto"/>
                <a:sym typeface="Roboto"/>
              </a:rPr>
              <a:t>           Create a interactive app to show the air quality in Beijing</a:t>
            </a:r>
            <a:endParaRPr sz="1200">
              <a:solidFill>
                <a:srgbClr val="000000"/>
              </a:solidFill>
              <a:latin typeface="Roboto"/>
              <a:ea typeface="Roboto"/>
              <a:cs typeface="Roboto"/>
              <a:sym typeface="Roboto"/>
            </a:endParaRPr>
          </a:p>
          <a:p>
            <a:pPr indent="0" lvl="0" marL="0" rtl="0" algn="l">
              <a:lnSpc>
                <a:spcPct val="150000"/>
              </a:lnSpc>
              <a:spcBef>
                <a:spcPts val="0"/>
              </a:spcBef>
              <a:spcAft>
                <a:spcPts val="0"/>
              </a:spcAft>
              <a:buNone/>
            </a:pPr>
            <a:r>
              <a:rPr lang="zh-CN" sz="1200">
                <a:solidFill>
                  <a:srgbClr val="374151"/>
                </a:solidFill>
                <a:latin typeface="Roboto"/>
                <a:ea typeface="Roboto"/>
                <a:cs typeface="Roboto"/>
                <a:sym typeface="Roboto"/>
              </a:rPr>
              <a:t>           </a:t>
            </a:r>
            <a:endParaRPr sz="1200">
              <a:solidFill>
                <a:srgbClr val="37415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8" name="Shape 288"/>
        <p:cNvGrpSpPr/>
        <p:nvPr/>
      </p:nvGrpSpPr>
      <p:grpSpPr>
        <a:xfrm>
          <a:off x="0" y="0"/>
          <a:ext cx="0" cy="0"/>
          <a:chOff x="0" y="0"/>
          <a:chExt cx="0" cy="0"/>
        </a:xfrm>
      </p:grpSpPr>
      <p:sp>
        <p:nvSpPr>
          <p:cNvPr id="289" name="Google Shape;289;p15"/>
          <p:cNvSpPr txBox="1"/>
          <p:nvPr>
            <p:ph type="ctrTitle"/>
          </p:nvPr>
        </p:nvSpPr>
        <p:spPr>
          <a:xfrm>
            <a:off x="1063325" y="-117100"/>
            <a:ext cx="6278700" cy="1521000"/>
          </a:xfrm>
          <a:prstGeom prst="rect">
            <a:avLst/>
          </a:prstGeom>
        </p:spPr>
        <p:txBody>
          <a:bodyPr anchorCtr="0" anchor="ctr" bIns="91425" lIns="91425" spcFirstLastPara="1" rIns="91425" wrap="square" tIns="91425">
            <a:normAutofit/>
          </a:bodyPr>
          <a:lstStyle/>
          <a:p>
            <a:pPr indent="0" lvl="0" marL="0" rtl="0" algn="l">
              <a:lnSpc>
                <a:spcPct val="115000"/>
              </a:lnSpc>
              <a:spcBef>
                <a:spcPts val="0"/>
              </a:spcBef>
              <a:spcAft>
                <a:spcPts val="1200"/>
              </a:spcAft>
              <a:buNone/>
            </a:pPr>
            <a:r>
              <a:rPr lang="zh-CN" sz="2600">
                <a:solidFill>
                  <a:schemeClr val="dk2"/>
                </a:solidFill>
                <a:latin typeface="Nunito"/>
                <a:ea typeface="Nunito"/>
                <a:cs typeface="Nunito"/>
                <a:sym typeface="Nunito"/>
              </a:rPr>
              <a:t>Our Goals:</a:t>
            </a:r>
            <a:endParaRPr sz="5900">
              <a:solidFill>
                <a:schemeClr val="dk2"/>
              </a:solidFill>
            </a:endParaRPr>
          </a:p>
        </p:txBody>
      </p:sp>
      <p:sp>
        <p:nvSpPr>
          <p:cNvPr id="290" name="Google Shape;290;p15"/>
          <p:cNvSpPr txBox="1"/>
          <p:nvPr>
            <p:ph idx="1" type="subTitle"/>
          </p:nvPr>
        </p:nvSpPr>
        <p:spPr>
          <a:xfrm>
            <a:off x="1270150" y="1135000"/>
            <a:ext cx="6278700" cy="3004200"/>
          </a:xfrm>
          <a:prstGeom prst="rect">
            <a:avLst/>
          </a:prstGeom>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Clr>
                <a:srgbClr val="374151"/>
              </a:buClr>
              <a:buSzPts val="1400"/>
              <a:buFont typeface="Roboto"/>
              <a:buChar char="●"/>
            </a:pPr>
            <a:r>
              <a:rPr lang="zh-CN" sz="1400">
                <a:solidFill>
                  <a:srgbClr val="374151"/>
                </a:solidFill>
                <a:latin typeface="Roboto"/>
                <a:ea typeface="Roboto"/>
                <a:cs typeface="Roboto"/>
                <a:sym typeface="Roboto"/>
              </a:rPr>
              <a:t>Visualizing various indicators related to air pollution in Beijing.</a:t>
            </a:r>
            <a:endParaRPr sz="1400">
              <a:solidFill>
                <a:srgbClr val="374151"/>
              </a:solidFill>
              <a:latin typeface="Roboto"/>
              <a:ea typeface="Roboto"/>
              <a:cs typeface="Roboto"/>
              <a:sym typeface="Roboto"/>
            </a:endParaRPr>
          </a:p>
          <a:p>
            <a:pPr indent="-317500" lvl="0" marL="457200" rtl="0" algn="l">
              <a:lnSpc>
                <a:spcPct val="150000"/>
              </a:lnSpc>
              <a:spcBef>
                <a:spcPts val="0"/>
              </a:spcBef>
              <a:spcAft>
                <a:spcPts val="0"/>
              </a:spcAft>
              <a:buClr>
                <a:srgbClr val="374151"/>
              </a:buClr>
              <a:buSzPts val="1400"/>
              <a:buFont typeface="Roboto"/>
              <a:buChar char="●"/>
            </a:pPr>
            <a:r>
              <a:rPr lang="zh-CN" sz="1400">
                <a:solidFill>
                  <a:srgbClr val="374151"/>
                </a:solidFill>
                <a:latin typeface="Roboto"/>
                <a:ea typeface="Roboto"/>
                <a:cs typeface="Roboto"/>
                <a:sym typeface="Roboto"/>
              </a:rPr>
              <a:t>Developing a predictive time-series model</a:t>
            </a:r>
            <a:endParaRPr sz="1400">
              <a:solidFill>
                <a:srgbClr val="374151"/>
              </a:solidFill>
              <a:latin typeface="Roboto"/>
              <a:ea typeface="Roboto"/>
              <a:cs typeface="Roboto"/>
              <a:sym typeface="Roboto"/>
            </a:endParaRPr>
          </a:p>
          <a:p>
            <a:pPr indent="-317500" lvl="0" marL="457200" rtl="0" algn="l">
              <a:lnSpc>
                <a:spcPct val="150000"/>
              </a:lnSpc>
              <a:spcBef>
                <a:spcPts val="0"/>
              </a:spcBef>
              <a:spcAft>
                <a:spcPts val="0"/>
              </a:spcAft>
              <a:buClr>
                <a:srgbClr val="374151"/>
              </a:buClr>
              <a:buSzPts val="1400"/>
              <a:buFont typeface="Roboto"/>
              <a:buChar char="●"/>
            </a:pPr>
            <a:r>
              <a:rPr lang="zh-CN" sz="1400">
                <a:solidFill>
                  <a:srgbClr val="374151"/>
                </a:solidFill>
                <a:latin typeface="Roboto"/>
                <a:ea typeface="Roboto"/>
                <a:cs typeface="Roboto"/>
                <a:sym typeface="Roboto"/>
              </a:rPr>
              <a:t>Develop a Shiny App to help people understand air quality in Beijing</a:t>
            </a:r>
            <a:endParaRPr sz="1400">
              <a:solidFill>
                <a:srgbClr val="374151"/>
              </a:solidFill>
              <a:latin typeface="Roboto"/>
              <a:ea typeface="Roboto"/>
              <a:cs typeface="Roboto"/>
              <a:sym typeface="Roboto"/>
            </a:endParaRPr>
          </a:p>
          <a:p>
            <a:pPr indent="-317500" lvl="0" marL="457200" rtl="0" algn="l">
              <a:lnSpc>
                <a:spcPct val="150000"/>
              </a:lnSpc>
              <a:spcBef>
                <a:spcPts val="0"/>
              </a:spcBef>
              <a:spcAft>
                <a:spcPts val="0"/>
              </a:spcAft>
              <a:buClr>
                <a:srgbClr val="374151"/>
              </a:buClr>
              <a:buSzPts val="1400"/>
              <a:buFont typeface="Roboto"/>
              <a:buChar char="●"/>
            </a:pPr>
            <a:r>
              <a:rPr lang="zh-CN" sz="1400">
                <a:solidFill>
                  <a:srgbClr val="374151"/>
                </a:solidFill>
                <a:latin typeface="Roboto"/>
                <a:ea typeface="Roboto"/>
                <a:cs typeface="Roboto"/>
                <a:sym typeface="Roboto"/>
              </a:rPr>
              <a:t>Raising awareness about air pollution issues</a:t>
            </a:r>
            <a:endParaRPr sz="1400">
              <a:solidFill>
                <a:srgbClr val="374151"/>
              </a:solidFill>
              <a:latin typeface="Roboto"/>
              <a:ea typeface="Roboto"/>
              <a:cs typeface="Roboto"/>
              <a:sym typeface="Roboto"/>
            </a:endParaRPr>
          </a:p>
          <a:p>
            <a:pPr indent="0" lvl="0" marL="457200" rtl="0" algn="l">
              <a:lnSpc>
                <a:spcPct val="150000"/>
              </a:lnSpc>
              <a:spcBef>
                <a:spcPts val="0"/>
              </a:spcBef>
              <a:spcAft>
                <a:spcPts val="0"/>
              </a:spcAft>
              <a:buNone/>
            </a:pPr>
            <a:r>
              <a:t/>
            </a:r>
            <a:endParaRPr>
              <a:solidFill>
                <a:srgbClr val="374151"/>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16"/>
          <p:cNvSpPr txBox="1"/>
          <p:nvPr>
            <p:ph type="ctrTitle"/>
          </p:nvPr>
        </p:nvSpPr>
        <p:spPr>
          <a:xfrm>
            <a:off x="824000" y="397750"/>
            <a:ext cx="4761000" cy="1385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zh-CN" sz="3000"/>
              <a:t>Dataset Overview</a:t>
            </a:r>
            <a:endParaRPr sz="3000"/>
          </a:p>
        </p:txBody>
      </p:sp>
      <p:sp>
        <p:nvSpPr>
          <p:cNvPr id="296" name="Google Shape;296;p16"/>
          <p:cNvSpPr txBox="1"/>
          <p:nvPr>
            <p:ph idx="1" type="subTitle"/>
          </p:nvPr>
        </p:nvSpPr>
        <p:spPr>
          <a:xfrm>
            <a:off x="751950" y="1378200"/>
            <a:ext cx="7778400" cy="3576300"/>
          </a:xfrm>
          <a:prstGeom prst="rect">
            <a:avLst/>
          </a:prstGeom>
        </p:spPr>
        <p:txBody>
          <a:bodyPr anchorCtr="0" anchor="t" bIns="91425" lIns="91425" spcFirstLastPara="1" rIns="91425" wrap="square" tIns="91425">
            <a:normAutofit/>
          </a:bodyPr>
          <a:lstStyle/>
          <a:p>
            <a:pPr indent="0" lvl="0" marL="0" rtl="0" algn="l">
              <a:lnSpc>
                <a:spcPct val="100000"/>
              </a:lnSpc>
              <a:spcBef>
                <a:spcPts val="1500"/>
              </a:spcBef>
              <a:spcAft>
                <a:spcPts val="0"/>
              </a:spcAft>
              <a:buNone/>
            </a:pPr>
            <a:r>
              <a:rPr lang="zh-CN" sz="1200">
                <a:solidFill>
                  <a:srgbClr val="000000"/>
                </a:solidFill>
                <a:latin typeface="Arial"/>
                <a:ea typeface="Arial"/>
                <a:cs typeface="Arial"/>
                <a:sym typeface="Arial"/>
              </a:rPr>
              <a:t>Data Source: </a:t>
            </a:r>
            <a:r>
              <a:rPr lang="zh-CN" sz="1200" u="sng">
                <a:solidFill>
                  <a:srgbClr val="000000"/>
                </a:solidFill>
                <a:latin typeface="Arial"/>
                <a:ea typeface="Arial"/>
                <a:cs typeface="Arial"/>
                <a:sym typeface="Arial"/>
                <a:hlinkClick r:id="rId3">
                  <a:extLst>
                    <a:ext uri="{A12FA001-AC4F-418D-AE19-62706E023703}">
                      <ahyp:hlinkClr val="tx"/>
                    </a:ext>
                  </a:extLst>
                </a:hlinkClick>
              </a:rPr>
              <a:t>https://archive.ics.uci.edu/ml/datasets/Beijing+Multi-Site+Air-Quality+Data#</a:t>
            </a:r>
            <a:endParaRPr sz="1200">
              <a:solidFill>
                <a:srgbClr val="000000"/>
              </a:solidFill>
              <a:latin typeface="Arial"/>
              <a:ea typeface="Arial"/>
              <a:cs typeface="Arial"/>
              <a:sym typeface="Arial"/>
            </a:endParaRPr>
          </a:p>
          <a:p>
            <a:pPr indent="0" lvl="0" marL="0" rtl="0" algn="l">
              <a:lnSpc>
                <a:spcPct val="100000"/>
              </a:lnSpc>
              <a:spcBef>
                <a:spcPts val="1500"/>
              </a:spcBef>
              <a:spcAft>
                <a:spcPts val="0"/>
              </a:spcAft>
              <a:buNone/>
            </a:pPr>
            <a:r>
              <a:rPr lang="zh-CN" sz="1200">
                <a:solidFill>
                  <a:srgbClr val="000000"/>
                </a:solidFill>
                <a:latin typeface="Arial"/>
                <a:ea typeface="Arial"/>
                <a:cs typeface="Arial"/>
                <a:sym typeface="Arial"/>
              </a:rPr>
              <a:t>The dataset is originally from the Guanghua School of Management at Peking University and is accessible in CSV format through the UCI Machine Learning Repository.</a:t>
            </a:r>
            <a:endParaRPr sz="1200">
              <a:solidFill>
                <a:srgbClr val="000000"/>
              </a:solidFill>
              <a:latin typeface="Arial"/>
              <a:ea typeface="Arial"/>
              <a:cs typeface="Arial"/>
              <a:sym typeface="Arial"/>
            </a:endParaRPr>
          </a:p>
          <a:p>
            <a:pPr indent="-304800" lvl="0" marL="457200" rtl="0" algn="l">
              <a:lnSpc>
                <a:spcPct val="100000"/>
              </a:lnSpc>
              <a:spcBef>
                <a:spcPts val="1500"/>
              </a:spcBef>
              <a:spcAft>
                <a:spcPts val="0"/>
              </a:spcAft>
              <a:buClr>
                <a:srgbClr val="000000"/>
              </a:buClr>
              <a:buSzPts val="1200"/>
              <a:buFont typeface="Arial"/>
              <a:buChar char="●"/>
            </a:pPr>
            <a:r>
              <a:rPr lang="zh-CN" sz="1200">
                <a:solidFill>
                  <a:srgbClr val="000000"/>
                </a:solidFill>
                <a:latin typeface="Arial"/>
                <a:ea typeface="Arial"/>
                <a:cs typeface="Arial"/>
                <a:sym typeface="Arial"/>
              </a:rPr>
              <a:t>The dataset covers a period of four years, from March 1st, 2013 to February 28th, 2017.</a:t>
            </a:r>
            <a:endParaRPr sz="1200">
              <a:solidFill>
                <a:srgbClr val="000000"/>
              </a:solidFill>
              <a:latin typeface="Arial"/>
              <a:ea typeface="Arial"/>
              <a:cs typeface="Arial"/>
              <a:sym typeface="Arial"/>
            </a:endParaRPr>
          </a:p>
          <a:p>
            <a:pPr indent="-304800" lvl="0" marL="457200" rtl="0" algn="l">
              <a:lnSpc>
                <a:spcPct val="100000"/>
              </a:lnSpc>
              <a:spcBef>
                <a:spcPts val="0"/>
              </a:spcBef>
              <a:spcAft>
                <a:spcPts val="0"/>
              </a:spcAft>
              <a:buClr>
                <a:srgbClr val="000000"/>
              </a:buClr>
              <a:buSzPts val="1200"/>
              <a:buFont typeface="Arial"/>
              <a:buChar char="●"/>
            </a:pPr>
            <a:r>
              <a:rPr lang="zh-CN" sz="1200">
                <a:solidFill>
                  <a:srgbClr val="000000"/>
                </a:solidFill>
                <a:latin typeface="Arial"/>
                <a:ea typeface="Arial"/>
                <a:cs typeface="Arial"/>
                <a:sym typeface="Arial"/>
              </a:rPr>
              <a:t>The dataset provides hourly measurements of air pollutants at 12 nationally-controlled air-quality monitoring sites in Beijing, China.</a:t>
            </a:r>
            <a:endParaRPr sz="1200">
              <a:solidFill>
                <a:srgbClr val="000000"/>
              </a:solidFill>
              <a:latin typeface="Arial"/>
              <a:ea typeface="Arial"/>
              <a:cs typeface="Arial"/>
              <a:sym typeface="Arial"/>
            </a:endParaRPr>
          </a:p>
          <a:p>
            <a:pPr indent="-304800" lvl="0" marL="457200" rtl="0" algn="l">
              <a:lnSpc>
                <a:spcPct val="100000"/>
              </a:lnSpc>
              <a:spcBef>
                <a:spcPts val="0"/>
              </a:spcBef>
              <a:spcAft>
                <a:spcPts val="0"/>
              </a:spcAft>
              <a:buClr>
                <a:srgbClr val="000000"/>
              </a:buClr>
              <a:buSzPts val="1200"/>
              <a:buFont typeface="Arial"/>
              <a:buChar char="●"/>
            </a:pPr>
            <a:r>
              <a:rPr lang="zh-CN" sz="1200">
                <a:solidFill>
                  <a:srgbClr val="000000"/>
                </a:solidFill>
                <a:latin typeface="Roboto"/>
                <a:ea typeface="Roboto"/>
                <a:cs typeface="Roboto"/>
                <a:sym typeface="Roboto"/>
              </a:rPr>
              <a:t>The dataset contains 18 attributes that depict the varying concentrations of different pollutants per hour, as well as several meteorological variables. The attributes may include information such as pollutant concentrations (e.g., PM2.5, PM10, CO, NO2, SO2, O3), temperature, humidity, pressure, wind speed, wind direction, and weather conditions.</a:t>
            </a:r>
            <a:endParaRPr sz="12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245">
              <a:solidFill>
                <a:srgbClr val="000000"/>
              </a:solidFill>
              <a:latin typeface="Arial"/>
              <a:ea typeface="Arial"/>
              <a:cs typeface="Arial"/>
              <a:sym typeface="Arial"/>
            </a:endParaRPr>
          </a:p>
          <a:p>
            <a:pPr indent="0" lvl="0" marL="0" rtl="0" algn="l">
              <a:spcBef>
                <a:spcPts val="120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17"/>
          <p:cNvSpPr txBox="1"/>
          <p:nvPr>
            <p:ph type="ctrTitle"/>
          </p:nvPr>
        </p:nvSpPr>
        <p:spPr>
          <a:xfrm>
            <a:off x="757775" y="167921"/>
            <a:ext cx="4255500" cy="1200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zh-CN"/>
              <a:t>Cleaned dataset</a:t>
            </a:r>
            <a:endParaRPr/>
          </a:p>
        </p:txBody>
      </p:sp>
      <p:sp>
        <p:nvSpPr>
          <p:cNvPr id="302" name="Google Shape;302;p17"/>
          <p:cNvSpPr txBox="1"/>
          <p:nvPr>
            <p:ph idx="1" type="subTitle"/>
          </p:nvPr>
        </p:nvSpPr>
        <p:spPr>
          <a:xfrm>
            <a:off x="757775" y="1223250"/>
            <a:ext cx="4255500" cy="2904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303" name="Google Shape;303;p17"/>
          <p:cNvPicPr preferRelativeResize="0"/>
          <p:nvPr/>
        </p:nvPicPr>
        <p:blipFill>
          <a:blip r:embed="rId3">
            <a:alphaModFix/>
          </a:blip>
          <a:stretch>
            <a:fillRect/>
          </a:stretch>
        </p:blipFill>
        <p:spPr>
          <a:xfrm>
            <a:off x="5013275" y="1168813"/>
            <a:ext cx="3825923" cy="3013787"/>
          </a:xfrm>
          <a:prstGeom prst="rect">
            <a:avLst/>
          </a:prstGeom>
          <a:noFill/>
          <a:ln>
            <a:noFill/>
          </a:ln>
        </p:spPr>
      </p:pic>
      <p:pic>
        <p:nvPicPr>
          <p:cNvPr id="304" name="Google Shape;304;p17"/>
          <p:cNvPicPr preferRelativeResize="0"/>
          <p:nvPr/>
        </p:nvPicPr>
        <p:blipFill>
          <a:blip r:embed="rId4">
            <a:alphaModFix/>
          </a:blip>
          <a:stretch>
            <a:fillRect/>
          </a:stretch>
        </p:blipFill>
        <p:spPr>
          <a:xfrm>
            <a:off x="431775" y="1777050"/>
            <a:ext cx="4140224" cy="2033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18"/>
          <p:cNvSpPr txBox="1"/>
          <p:nvPr>
            <p:ph type="ctrTitle"/>
          </p:nvPr>
        </p:nvSpPr>
        <p:spPr>
          <a:xfrm>
            <a:off x="1228400" y="1195225"/>
            <a:ext cx="5589600" cy="30654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b="0" sz="1500">
              <a:solidFill>
                <a:srgbClr val="F7F7F8"/>
              </a:solidFill>
              <a:latin typeface="Roboto"/>
              <a:ea typeface="Roboto"/>
              <a:cs typeface="Roboto"/>
              <a:sym typeface="Roboto"/>
            </a:endParaRPr>
          </a:p>
        </p:txBody>
      </p:sp>
      <p:sp>
        <p:nvSpPr>
          <p:cNvPr id="310" name="Google Shape;310;p18"/>
          <p:cNvSpPr txBox="1"/>
          <p:nvPr>
            <p:ph idx="1" type="subTitle"/>
          </p:nvPr>
        </p:nvSpPr>
        <p:spPr>
          <a:xfrm>
            <a:off x="474625" y="54150"/>
            <a:ext cx="7589400" cy="7026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800"/>
          </a:p>
        </p:txBody>
      </p:sp>
      <p:pic>
        <p:nvPicPr>
          <p:cNvPr id="311" name="Google Shape;311;p18"/>
          <p:cNvPicPr preferRelativeResize="0"/>
          <p:nvPr/>
        </p:nvPicPr>
        <p:blipFill>
          <a:blip r:embed="rId3">
            <a:alphaModFix/>
          </a:blip>
          <a:stretch>
            <a:fillRect/>
          </a:stretch>
        </p:blipFill>
        <p:spPr>
          <a:xfrm>
            <a:off x="4572000" y="154500"/>
            <a:ext cx="4136625" cy="2317900"/>
          </a:xfrm>
          <a:prstGeom prst="rect">
            <a:avLst/>
          </a:prstGeom>
          <a:noFill/>
          <a:ln>
            <a:noFill/>
          </a:ln>
        </p:spPr>
      </p:pic>
      <p:pic>
        <p:nvPicPr>
          <p:cNvPr id="312" name="Google Shape;312;p18"/>
          <p:cNvPicPr preferRelativeResize="0"/>
          <p:nvPr/>
        </p:nvPicPr>
        <p:blipFill>
          <a:blip r:embed="rId4">
            <a:alphaModFix/>
          </a:blip>
          <a:stretch>
            <a:fillRect/>
          </a:stretch>
        </p:blipFill>
        <p:spPr>
          <a:xfrm>
            <a:off x="405900" y="147847"/>
            <a:ext cx="3804699" cy="2331203"/>
          </a:xfrm>
          <a:prstGeom prst="rect">
            <a:avLst/>
          </a:prstGeom>
          <a:noFill/>
          <a:ln>
            <a:noFill/>
          </a:ln>
        </p:spPr>
      </p:pic>
      <p:pic>
        <p:nvPicPr>
          <p:cNvPr id="313" name="Google Shape;313;p18"/>
          <p:cNvPicPr preferRelativeResize="0"/>
          <p:nvPr/>
        </p:nvPicPr>
        <p:blipFill>
          <a:blip r:embed="rId5">
            <a:alphaModFix/>
          </a:blip>
          <a:stretch>
            <a:fillRect/>
          </a:stretch>
        </p:blipFill>
        <p:spPr>
          <a:xfrm>
            <a:off x="405900" y="2597150"/>
            <a:ext cx="3858149" cy="2331201"/>
          </a:xfrm>
          <a:prstGeom prst="rect">
            <a:avLst/>
          </a:prstGeom>
          <a:noFill/>
          <a:ln>
            <a:noFill/>
          </a:ln>
        </p:spPr>
      </p:pic>
      <p:pic>
        <p:nvPicPr>
          <p:cNvPr id="314" name="Google Shape;314;p18"/>
          <p:cNvPicPr preferRelativeResize="0"/>
          <p:nvPr/>
        </p:nvPicPr>
        <p:blipFill>
          <a:blip r:embed="rId6">
            <a:alphaModFix/>
          </a:blip>
          <a:stretch>
            <a:fillRect/>
          </a:stretch>
        </p:blipFill>
        <p:spPr>
          <a:xfrm>
            <a:off x="4572000" y="2571750"/>
            <a:ext cx="4191826" cy="2382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19"/>
          <p:cNvSpPr txBox="1"/>
          <p:nvPr>
            <p:ph idx="4294967295" type="ctrTitle"/>
          </p:nvPr>
        </p:nvSpPr>
        <p:spPr>
          <a:xfrm>
            <a:off x="679875" y="316700"/>
            <a:ext cx="4397400" cy="998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sz="3600">
                <a:solidFill>
                  <a:schemeClr val="lt1"/>
                </a:solidFill>
              </a:rPr>
              <a:t>Result - Visualization</a:t>
            </a:r>
            <a:endParaRPr/>
          </a:p>
        </p:txBody>
      </p:sp>
      <p:pic>
        <p:nvPicPr>
          <p:cNvPr id="320" name="Google Shape;320;p19"/>
          <p:cNvPicPr preferRelativeResize="0"/>
          <p:nvPr/>
        </p:nvPicPr>
        <p:blipFill>
          <a:blip r:embed="rId3">
            <a:alphaModFix/>
          </a:blip>
          <a:stretch>
            <a:fillRect/>
          </a:stretch>
        </p:blipFill>
        <p:spPr>
          <a:xfrm>
            <a:off x="820800" y="1116000"/>
            <a:ext cx="7534802" cy="3852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p20"/>
          <p:cNvPicPr preferRelativeResize="0"/>
          <p:nvPr/>
        </p:nvPicPr>
        <p:blipFill>
          <a:blip r:embed="rId3">
            <a:alphaModFix/>
          </a:blip>
          <a:stretch>
            <a:fillRect/>
          </a:stretch>
        </p:blipFill>
        <p:spPr>
          <a:xfrm>
            <a:off x="820625" y="1116050"/>
            <a:ext cx="7533948" cy="3852601"/>
          </a:xfrm>
          <a:prstGeom prst="rect">
            <a:avLst/>
          </a:prstGeom>
          <a:noFill/>
          <a:ln>
            <a:noFill/>
          </a:ln>
        </p:spPr>
      </p:pic>
      <p:sp>
        <p:nvSpPr>
          <p:cNvPr id="326" name="Google Shape;326;p20"/>
          <p:cNvSpPr txBox="1"/>
          <p:nvPr>
            <p:ph idx="4294967295" type="ctrTitle"/>
          </p:nvPr>
        </p:nvSpPr>
        <p:spPr>
          <a:xfrm>
            <a:off x="679875" y="316700"/>
            <a:ext cx="4397400" cy="998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sz="3600">
                <a:solidFill>
                  <a:schemeClr val="lt1"/>
                </a:solidFill>
              </a:rPr>
              <a:t>Result - Visualization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21"/>
          <p:cNvPicPr preferRelativeResize="0"/>
          <p:nvPr/>
        </p:nvPicPr>
        <p:blipFill>
          <a:blip r:embed="rId3">
            <a:alphaModFix/>
          </a:blip>
          <a:stretch>
            <a:fillRect/>
          </a:stretch>
        </p:blipFill>
        <p:spPr>
          <a:xfrm>
            <a:off x="820800" y="1116000"/>
            <a:ext cx="7534802" cy="3852000"/>
          </a:xfrm>
          <a:prstGeom prst="rect">
            <a:avLst/>
          </a:prstGeom>
          <a:noFill/>
          <a:ln>
            <a:noFill/>
          </a:ln>
        </p:spPr>
      </p:pic>
      <p:sp>
        <p:nvSpPr>
          <p:cNvPr id="332" name="Google Shape;332;p21"/>
          <p:cNvSpPr txBox="1"/>
          <p:nvPr>
            <p:ph idx="4294967295" type="ctrTitle"/>
          </p:nvPr>
        </p:nvSpPr>
        <p:spPr>
          <a:xfrm>
            <a:off x="679875" y="316700"/>
            <a:ext cx="4397400" cy="998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sz="3600">
                <a:solidFill>
                  <a:schemeClr val="lt1"/>
                </a:solidFill>
              </a:rPr>
              <a:t>Result - Visualization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